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84" r:id="rId3"/>
    <p:sldId id="264" r:id="rId4"/>
    <p:sldId id="290" r:id="rId5"/>
    <p:sldId id="303" r:id="rId6"/>
    <p:sldId id="263" r:id="rId7"/>
    <p:sldId id="299" r:id="rId8"/>
    <p:sldId id="300" r:id="rId9"/>
    <p:sldId id="301" r:id="rId10"/>
    <p:sldId id="302" r:id="rId11"/>
    <p:sldId id="285" r:id="rId12"/>
    <p:sldId id="291" r:id="rId13"/>
    <p:sldId id="296" r:id="rId14"/>
    <p:sldId id="292" r:id="rId15"/>
    <p:sldId id="297" r:id="rId16"/>
    <p:sldId id="287" r:id="rId17"/>
    <p:sldId id="279" r:id="rId1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003374"/>
    <a:srgbClr val="332319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7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endpulse.com/ru/blog/free-crm#RetailC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13356" y="1247502"/>
            <a:ext cx="5117289" cy="4362995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НАЗВАНИЕ</a:t>
            </a:r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8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</a:t>
            </a:r>
            <a:r>
              <a:rPr lang="ru-RU" sz="2800" b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0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сроки реализации </a:t>
            </a:r>
            <a:r>
              <a:rPr lang="ru-RU" sz="20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проекта</a:t>
            </a:r>
            <a:br>
              <a:rPr lang="ru-RU" sz="20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000" b="1" i="1" spc="50" dirty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spc="50" dirty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0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0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2400" b="1" i="1" spc="50" dirty="0" smtClean="0">
                <a:ln w="11430"/>
                <a:solidFill>
                  <a:srgbClr val="00337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Автор (команда)</a:t>
            </a:r>
            <a:endParaRPr lang="en-US" sz="2400" b="1" i="1" spc="50" dirty="0">
              <a:ln w="11430"/>
              <a:solidFill>
                <a:srgbClr val="00337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8747" y="3253848"/>
            <a:ext cx="5117289" cy="6872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022" y="524041"/>
            <a:ext cx="81954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C00000"/>
                </a:solidFill>
              </a:rPr>
              <a:t>ПЛАН ПРОЕКТА РАЗВИТИЯ ОНЛАЙН-ПРОДАЖ</a:t>
            </a:r>
            <a:endParaRPr lang="ru-RU" sz="3200" b="1" cap="none" spc="0" dirty="0">
              <a:ln w="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469" y="243191"/>
            <a:ext cx="6453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Сопровождение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006" y="1677628"/>
            <a:ext cx="6736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i="1" dirty="0" smtClean="0"/>
              <a:t>Построение </a:t>
            </a:r>
            <a:r>
              <a:rPr lang="ru-RU" sz="2000" i="1" dirty="0"/>
              <a:t>сайта (выбор инструмента создания: программирование, конструктор; выбор стиля, шрифта и т.д</a:t>
            </a:r>
            <a:r>
              <a:rPr lang="ru-RU" sz="2000" i="1" dirty="0" smtClean="0"/>
              <a:t>.).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Выбор </a:t>
            </a:r>
            <a:r>
              <a:rPr lang="ru-RU" sz="2000" i="1" dirty="0"/>
              <a:t>способа доставки товара (Доставка Почтой России, логистическими компаниями </a:t>
            </a:r>
            <a:r>
              <a:rPr lang="ru-RU" sz="2000" i="1" dirty="0" err="1"/>
              <a:t>Boxberry</a:t>
            </a:r>
            <a:r>
              <a:rPr lang="ru-RU" sz="2000" i="1" dirty="0"/>
              <a:t> и DPD, сеть, партнерские программы, самовывоз, курьеры и др</a:t>
            </a:r>
            <a:r>
              <a:rPr lang="ru-RU" sz="2000" i="1" dirty="0" smtClean="0"/>
              <a:t>.)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Выбор </a:t>
            </a:r>
            <a:r>
              <a:rPr lang="ru-RU" sz="2000" i="1" dirty="0"/>
              <a:t>методов оплаты </a:t>
            </a:r>
            <a:endParaRPr lang="ru-RU" sz="2000" i="1" dirty="0" smtClean="0"/>
          </a:p>
          <a:p>
            <a:pPr marL="457200" indent="-457200">
              <a:buAutoNum type="arabicPeriod"/>
            </a:pPr>
            <a:r>
              <a:rPr lang="ru-RU" sz="2000" i="1" dirty="0" smtClean="0"/>
              <a:t>Подключение </a:t>
            </a:r>
            <a:r>
              <a:rPr lang="ru-RU" sz="2000" i="1" dirty="0"/>
              <a:t>системы </a:t>
            </a:r>
            <a:r>
              <a:rPr lang="ru-RU" sz="2000" i="1" dirty="0" err="1" smtClean="0"/>
              <a:t>эквайринга</a:t>
            </a:r>
            <a:r>
              <a:rPr lang="ru-RU" sz="2000" i="1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Поиск </a:t>
            </a:r>
            <a:r>
              <a:rPr lang="ru-RU" sz="2000" i="1" dirty="0"/>
              <a:t>партнеров для поставок продукции.</a:t>
            </a:r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2299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78676"/>
            <a:ext cx="7839635" cy="7987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Дерево работ</a:t>
            </a:r>
            <a:endParaRPr lang="en-US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627" y="1187561"/>
            <a:ext cx="7451511" cy="50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89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диаграмма </a:t>
            </a:r>
            <a:r>
              <a:rPr lang="ru-RU" sz="3600" b="1" dirty="0" err="1">
                <a:solidFill>
                  <a:srgbClr val="C00000"/>
                </a:solidFill>
              </a:rPr>
              <a:t>Гантта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lh3.googleusercontent.com/OfwiCsKctWpb6kONOKs_QyWikWPSOsMvTy5CUcGqJQjoLKmtIl0RAQmO9IvAu5a_sTFJTbH4sL6gASEeGM8tD8pqW7cvgE1jDTAYTOdi5c8xjSh5YElrdO7Tsv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3" y="1952443"/>
            <a:ext cx="8171960" cy="36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95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Сетевой график проекта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0" y="1958618"/>
            <a:ext cx="8725926" cy="358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135" y="0"/>
            <a:ext cx="5863814" cy="13377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Матрица ответственности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4043" y="3278659"/>
            <a:ext cx="223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О- ответственный</a:t>
            </a:r>
          </a:p>
          <a:p>
            <a:r>
              <a:rPr lang="ru-RU" dirty="0" smtClean="0"/>
              <a:t>С- соисполнитель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58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планирования: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критического пути</a:t>
            </a:r>
          </a:p>
          <a:p>
            <a:r>
              <a:rPr lang="ru-RU" dirty="0" smtClean="0"/>
              <a:t>Количество работ</a:t>
            </a:r>
          </a:p>
          <a:p>
            <a:r>
              <a:rPr lang="ru-RU" dirty="0" smtClean="0"/>
              <a:t>Численность команды</a:t>
            </a:r>
          </a:p>
          <a:p>
            <a:r>
              <a:rPr lang="ru-RU" dirty="0" smtClean="0"/>
              <a:t>Сроки реализации: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0624" y="3649364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dirty="0" smtClean="0"/>
              <a:t>Использованные методы при планировании: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9324" y="245446"/>
            <a:ext cx="6669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Наша </a:t>
            </a:r>
            <a:r>
              <a:rPr lang="ru-RU" sz="2800" b="1" dirty="0" smtClean="0">
                <a:solidFill>
                  <a:srgbClr val="C00000"/>
                </a:solidFill>
              </a:rPr>
              <a:t>команда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383" y="1033601"/>
            <a:ext cx="6413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3374"/>
                </a:solidFill>
              </a:rPr>
              <a:t>Разработчики проекта</a:t>
            </a:r>
          </a:p>
          <a:p>
            <a:pPr algn="just"/>
            <a:r>
              <a:rPr lang="ru-RU" sz="2400" i="1" dirty="0" smtClean="0">
                <a:solidFill>
                  <a:srgbClr val="003374"/>
                </a:solidFill>
              </a:rPr>
              <a:t>Слоган </a:t>
            </a:r>
          </a:p>
          <a:p>
            <a:pPr algn="just"/>
            <a:r>
              <a:rPr lang="ru-RU" sz="2400" i="1" dirty="0" smtClean="0">
                <a:solidFill>
                  <a:srgbClr val="003374"/>
                </a:solidFill>
              </a:rPr>
              <a:t>Результаты работы в </a:t>
            </a:r>
            <a:r>
              <a:rPr lang="en-US" sz="2400" i="1" dirty="0" smtClean="0">
                <a:solidFill>
                  <a:srgbClr val="003374"/>
                </a:solidFill>
              </a:rPr>
              <a:t>Trello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31" y="2562088"/>
            <a:ext cx="6632832" cy="35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7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589" y="1759432"/>
            <a:ext cx="76837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Благодарим за внимание!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3213" y="285789"/>
            <a:ext cx="743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Титул – название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023" y="1415649"/>
            <a:ext cx="743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003374"/>
                </a:solidFill>
              </a:rPr>
              <a:t>Подложка в виде тематической картинки 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srgbClr val="003374"/>
                </a:solidFill>
              </a:rPr>
              <a:t>Название проекта</a:t>
            </a:r>
          </a:p>
          <a:p>
            <a:pPr algn="just"/>
            <a:r>
              <a:rPr lang="ru-RU" sz="2800" b="1" dirty="0" smtClean="0">
                <a:solidFill>
                  <a:srgbClr val="003374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4207" y="167876"/>
            <a:ext cx="525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Какую проблему решаем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966" y="953672"/>
            <a:ext cx="78872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b="1" dirty="0" smtClean="0">
                <a:solidFill>
                  <a:srgbClr val="003374"/>
                </a:solidFill>
              </a:rPr>
              <a:t>Формулировка проблемы должна быть четкая, конкретная и ясная. </a:t>
            </a:r>
          </a:p>
          <a:p>
            <a:pPr marL="457200" indent="-457200" algn="just">
              <a:buFontTx/>
              <a:buChar char="-"/>
            </a:pPr>
            <a:r>
              <a:rPr lang="ru-RU" b="1" dirty="0" smtClean="0">
                <a:solidFill>
                  <a:srgbClr val="003374"/>
                </a:solidFill>
              </a:rPr>
              <a:t>Не должна содержать решение проблемы. </a:t>
            </a:r>
          </a:p>
          <a:p>
            <a:pPr marL="457200" indent="-457200" algn="just">
              <a:buFontTx/>
              <a:buChar char="-"/>
            </a:pPr>
            <a:r>
              <a:rPr lang="ru-RU" b="1" dirty="0" smtClean="0">
                <a:solidFill>
                  <a:srgbClr val="003374"/>
                </a:solidFill>
              </a:rPr>
              <a:t>Проблема «Кто-то хочет чего-то, но есть барьер»</a:t>
            </a:r>
          </a:p>
          <a:p>
            <a:pPr marL="457200" indent="-457200" algn="just">
              <a:buFontTx/>
              <a:buChar char="-"/>
            </a:pPr>
            <a:r>
              <a:rPr lang="ru-RU" b="1" dirty="0" smtClean="0">
                <a:solidFill>
                  <a:srgbClr val="003374"/>
                </a:solidFill>
              </a:rPr>
              <a:t>Какой товар или услугу мы хотим продвигать в онлайн-магазине, почему это будет </a:t>
            </a:r>
            <a:r>
              <a:rPr lang="ru-RU" b="1" dirty="0" smtClean="0">
                <a:solidFill>
                  <a:srgbClr val="003374"/>
                </a:solidFill>
              </a:rPr>
              <a:t>востребовано</a:t>
            </a:r>
            <a:r>
              <a:rPr lang="ru-RU" b="1" dirty="0">
                <a:solidFill>
                  <a:srgbClr val="003374"/>
                </a:solidFill>
              </a:rPr>
              <a:t> </a:t>
            </a:r>
            <a:r>
              <a:rPr lang="ru-RU" b="1" dirty="0" smtClean="0">
                <a:solidFill>
                  <a:srgbClr val="003374"/>
                </a:solidFill>
              </a:rPr>
              <a:t>и для кого</a:t>
            </a:r>
            <a:r>
              <a:rPr lang="ru-RU" b="1" dirty="0" smtClean="0">
                <a:solidFill>
                  <a:srgbClr val="003374"/>
                </a:solidFill>
              </a:rPr>
              <a:t>?</a:t>
            </a:r>
            <a:endParaRPr lang="ru-RU" b="1" dirty="0" smtClean="0">
              <a:solidFill>
                <a:srgbClr val="003374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3374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4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8286" y="3887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Перечень </a:t>
            </a:r>
            <a:r>
              <a:rPr lang="ru-RU" sz="2400" b="1" dirty="0">
                <a:solidFill>
                  <a:srgbClr val="C00000"/>
                </a:solidFill>
              </a:rPr>
              <a:t>законов, на которые должно опираться интернет-предпринимательство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3223" y="18953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1….</a:t>
            </a:r>
          </a:p>
          <a:p>
            <a:r>
              <a:rPr lang="ru-RU" sz="2400" dirty="0" smtClean="0"/>
              <a:t>2….</a:t>
            </a:r>
          </a:p>
          <a:p>
            <a:r>
              <a:rPr lang="ru-RU" sz="2400" dirty="0" smtClean="0"/>
              <a:t>3….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425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8286" y="3887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Меры </a:t>
            </a:r>
            <a:r>
              <a:rPr lang="ru-RU" sz="2400" b="1" dirty="0">
                <a:solidFill>
                  <a:srgbClr val="C00000"/>
                </a:solidFill>
              </a:rPr>
              <a:t>государственной поддержки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3223" y="18953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Как именно вы будете использовать те или иные меры поддержки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861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469" y="243191"/>
            <a:ext cx="6453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Идея решения проблемы;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краткая </a:t>
            </a:r>
            <a:r>
              <a:rPr lang="ru-RU" sz="2800" b="1" dirty="0">
                <a:solidFill>
                  <a:srgbClr val="C00000"/>
                </a:solidFill>
              </a:rPr>
              <a:t>суть проекта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006" y="1677628"/>
            <a:ext cx="6736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Краткое представление того, что вы хотите продвигать с помощью онлайн продаж и каким образом. Ваши преимущества во сравнению с конкурентами. Необходимы картинки, рисунки, визуализация…..</a:t>
            </a:r>
          </a:p>
          <a:p>
            <a:r>
              <a:rPr lang="ru-RU" sz="2000" i="1" dirty="0" smtClean="0"/>
              <a:t>Визуализация продукции.</a:t>
            </a:r>
          </a:p>
          <a:p>
            <a:r>
              <a:rPr lang="ru-RU" sz="2000" i="1" dirty="0" smtClean="0"/>
              <a:t>Определить </a:t>
            </a:r>
            <a:r>
              <a:rPr lang="ru-RU" sz="2000" i="1" dirty="0"/>
              <a:t>точки роста </a:t>
            </a:r>
            <a:r>
              <a:rPr lang="ru-RU" sz="2000" i="1" dirty="0" smtClean="0"/>
              <a:t>продукта.</a:t>
            </a:r>
            <a:endParaRPr lang="ru-RU" sz="2000" i="1" dirty="0" smtClean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025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469" y="243191"/>
            <a:ext cx="6453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КЛИЕНТЫ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1371" y="766411"/>
            <a:ext cx="4641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i="1" dirty="0" smtClean="0"/>
              <a:t>Портрет клиента (основные характеристики потребителей, их запросы и т.д.)</a:t>
            </a:r>
          </a:p>
          <a:p>
            <a:pPr marL="457200" indent="-457200">
              <a:buAutoNum type="arabicPeriod"/>
            </a:pPr>
            <a:r>
              <a:rPr lang="ru-RU" i="1" dirty="0" smtClean="0"/>
              <a:t>Карта пути клиента (желательно представить в виде схемы)</a:t>
            </a:r>
          </a:p>
          <a:p>
            <a:pPr marL="457200" indent="-457200">
              <a:buAutoNum type="arabicPeriod"/>
            </a:pPr>
            <a:r>
              <a:rPr lang="en-US" i="1" dirty="0" smtClean="0"/>
              <a:t>CRM</a:t>
            </a:r>
            <a:r>
              <a:rPr lang="ru-RU" i="1" dirty="0" smtClean="0"/>
              <a:t> – с помощью какого инструмента планируете строить взаимоотношения с клиентами, как – описать пошагово (</a:t>
            </a:r>
            <a:r>
              <a:rPr lang="en-US" i="1" dirty="0">
                <a:hlinkClick r:id="rId2"/>
              </a:rPr>
              <a:t>https://sendpulse.com/ru/blog/free-crm#RetailCRM</a:t>
            </a:r>
            <a:r>
              <a:rPr lang="ru-RU" i="1" dirty="0" smtClean="0"/>
              <a:t>)</a:t>
            </a:r>
          </a:p>
          <a:p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411"/>
            <a:ext cx="4514757" cy="3262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4142100"/>
            <a:ext cx="6197593" cy="2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469" y="243191"/>
            <a:ext cx="6453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Анализ конкурентов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5806" y="1033194"/>
            <a:ext cx="673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Можно использовать эту таблицу как пример, можно сделать по-своему</a:t>
            </a:r>
          </a:p>
          <a:p>
            <a:endParaRPr lang="ru-RU" sz="20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68866"/>
              </p:ext>
            </p:extLst>
          </p:nvPr>
        </p:nvGraphicFramePr>
        <p:xfrm>
          <a:off x="645136" y="1826736"/>
          <a:ext cx="7932809" cy="4635023"/>
        </p:xfrm>
        <a:graphic>
          <a:graphicData uri="http://schemas.openxmlformats.org/drawingml/2006/table">
            <a:tbl>
              <a:tblPr firstRow="1" firstCol="1" bandRow="1"/>
              <a:tblGrid>
                <a:gridCol w="1427329">
                  <a:extLst>
                    <a:ext uri="{9D8B030D-6E8A-4147-A177-3AD203B41FA5}">
                      <a16:colId xmlns:a16="http://schemas.microsoft.com/office/drawing/2014/main" val="3284280656"/>
                    </a:ext>
                  </a:extLst>
                </a:gridCol>
                <a:gridCol w="1231786">
                  <a:extLst>
                    <a:ext uri="{9D8B030D-6E8A-4147-A177-3AD203B41FA5}">
                      <a16:colId xmlns:a16="http://schemas.microsoft.com/office/drawing/2014/main" val="3319435656"/>
                    </a:ext>
                  </a:extLst>
                </a:gridCol>
                <a:gridCol w="1427329">
                  <a:extLst>
                    <a:ext uri="{9D8B030D-6E8A-4147-A177-3AD203B41FA5}">
                      <a16:colId xmlns:a16="http://schemas.microsoft.com/office/drawing/2014/main" val="2461503649"/>
                    </a:ext>
                  </a:extLst>
                </a:gridCol>
                <a:gridCol w="1427329">
                  <a:extLst>
                    <a:ext uri="{9D8B030D-6E8A-4147-A177-3AD203B41FA5}">
                      <a16:colId xmlns:a16="http://schemas.microsoft.com/office/drawing/2014/main" val="3854383052"/>
                    </a:ext>
                  </a:extLst>
                </a:gridCol>
                <a:gridCol w="1427329">
                  <a:extLst>
                    <a:ext uri="{9D8B030D-6E8A-4147-A177-3AD203B41FA5}">
                      <a16:colId xmlns:a16="http://schemas.microsoft.com/office/drawing/2014/main" val="2832059112"/>
                    </a:ext>
                  </a:extLst>
                </a:gridCol>
                <a:gridCol w="991707">
                  <a:extLst>
                    <a:ext uri="{9D8B030D-6E8A-4147-A177-3AD203B41FA5}">
                      <a16:colId xmlns:a16="http://schemas.microsoft.com/office/drawing/2014/main" val="3529969263"/>
                    </a:ext>
                  </a:extLst>
                </a:gridCol>
              </a:tblGrid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Kupivip.ru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Wildberries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Aliexpress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lamoda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Kiabi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673585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сайт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315104"/>
                  </a:ext>
                </a:extLst>
              </a:tr>
              <a:tr h="3083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646630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Ассортимент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146487"/>
                  </a:ext>
                </a:extLst>
              </a:tr>
              <a:tr h="3083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778251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233577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оплаты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499097"/>
                  </a:ext>
                </a:extLst>
              </a:tr>
              <a:tr h="7091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доставки, дней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652030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доставка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243212"/>
                  </a:ext>
                </a:extLst>
              </a:tr>
              <a:tr h="472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Бесплатный возврат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4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1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469" y="243191"/>
            <a:ext cx="6453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Каналы продвижения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006" y="1677628"/>
            <a:ext cx="673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Выбрать каналы продвижения и подробно описать как будет оно проходить</a:t>
            </a:r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43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344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НАЗВАНИЕ город  сроки реализации проекта    Автор (команда)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Дерево работ</vt:lpstr>
      <vt:lpstr>диаграмма Гантта</vt:lpstr>
      <vt:lpstr>Сетевой график проекта</vt:lpstr>
      <vt:lpstr>Матрица ответственности</vt:lpstr>
      <vt:lpstr>Результаты планирования: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Олька</cp:lastModifiedBy>
  <cp:revision>159</cp:revision>
  <cp:lastPrinted>2019-11-11T05:52:23Z</cp:lastPrinted>
  <dcterms:created xsi:type="dcterms:W3CDTF">2016-11-18T14:12:19Z</dcterms:created>
  <dcterms:modified xsi:type="dcterms:W3CDTF">2020-11-12T11:38:05Z</dcterms:modified>
</cp:coreProperties>
</file>